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9" r:id="rId3"/>
    <p:sldId id="330" r:id="rId5"/>
  </p:sldIdLst>
  <p:sldSz cx="9144000" cy="6858000" type="screen4x3"/>
  <p:notesSz cx="6858000" cy="9144000"/>
  <p:defaultTextStyle>
    <a:defPPr>
      <a:defRPr lang="en-GB"/>
    </a:defPPr>
    <a:lvl1pPr marL="0" lvl="0" indent="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lvl="1" indent="-28575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lvl="2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lvl="3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lvl="4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lvl="5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lvl="6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lvl="7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lvl="8" indent="-228600" algn="l" defTabSz="44958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Times New Roman" panose="02020603050405020304" pitchFamily="18" charset="0"/>
      <a:buNone/>
      <a:defRPr sz="44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1D41D5"/>
    <a:srgbClr val="36BE52"/>
    <a:srgbClr val="17C913"/>
    <a:srgbClr val="6FC665"/>
    <a:srgbClr val="B1FFEA"/>
    <a:srgbClr val="365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48" y="-264"/>
      </p:cViewPr>
      <p:guideLst>
        <p:guide orient="horz" pos="2184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gridSpacing cx="45004" cy="45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Slide Image Placeholder 2048"/>
          <p:cNvSpPr>
            <a:spLocks noGrp="1"/>
          </p:cNvSpPr>
          <p:nvPr>
            <p:ph type="sldImg"/>
          </p:nvPr>
        </p:nvSpPr>
        <p:spPr>
          <a:xfrm>
            <a:off x="-11798300" y="-11796712"/>
            <a:ext cx="11798300" cy="12492037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099" name="Text Placeholder 204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/>
          <a:p>
            <a:pPr lvl="0" indent="0"/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1pPr>
    <a:lvl2pPr marL="742950" lvl="1" indent="-28575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2pPr>
    <a:lvl3pPr marL="1143000" lvl="2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3pPr>
    <a:lvl4pPr marL="1600200" lvl="3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4pPr>
    <a:lvl5pPr marL="2057400" lvl="4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5pPr>
    <a:lvl6pPr marL="2286000" lvl="5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6pPr>
    <a:lvl7pPr marL="2743200" lvl="6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7pPr>
    <a:lvl8pPr marL="3200400" lvl="7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8pPr>
    <a:lvl9pPr marL="3657600" lvl="8" indent="-228600" algn="l" defTabSz="44958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sz="1200" b="0" i="0" u="none" kern="1200" baseline="0">
        <a:solidFill>
          <a:srgbClr val="000000"/>
        </a:solidFill>
        <a:latin typeface="Times New Roman" panose="02020603050405020304" pitchFamily="18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3794" name="Slide Image Placeholder 31744"/>
          <p:cNvSpPr>
            <a:spLocks noGrp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</p:sp>
      <p:sp>
        <p:nvSpPr>
          <p:cNvPr id="33795" name="Text Placeholder 3174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</p:spPr>
        <p:txBody>
          <a:bodyPr wrap="none" lIns="0" tIns="0" rIns="0" bIns="0" anchor="ctr" anchorCtr="0"/>
          <a:p>
            <a:pPr lvl="0" indent="0"/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5842" name="Slide Image Placeholder 32768"/>
          <p:cNvSpPr>
            <a:spLocks noGrp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</p:sp>
      <p:sp>
        <p:nvSpPr>
          <p:cNvPr id="35843" name="Text Placeholder 3276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</p:spPr>
        <p:txBody>
          <a:bodyPr wrap="none" lIns="0" tIns="0" rIns="0" bIns="0" anchor="ctr" anchorCtr="0"/>
          <a:p>
            <a:pPr lvl="0" indent="0"/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210" y="274638"/>
            <a:ext cx="2057003" cy="5849937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1763" cy="5849937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1726" cy="4524375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87" y="1600200"/>
            <a:ext cx="4031726" cy="4524375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 anchorCtr="0"/>
          <a:p>
            <a:pPr lvl="0" indent="0"/>
            <a:r>
              <a:rPr lang="en-GB" altLang="en-US" dirty="0"/>
              <a:t>Click to edit the title text format</a:t>
            </a:r>
            <a:endParaRPr lang="en-GB" altLang="en-US" dirty="0"/>
          </a:p>
        </p:txBody>
      </p:sp>
      <p:sp>
        <p:nvSpPr>
          <p:cNvPr id="1027" name="Text Placeholder 1025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 anchorCtr="0"/>
          <a:p>
            <a:pPr lvl="0" indent="-342900"/>
            <a:r>
              <a:rPr lang="en-GB" altLang="en-US" dirty="0"/>
              <a:t>Click to edit the outline text format</a:t>
            </a:r>
            <a:endParaRPr lang="en-GB" altLang="en-US" dirty="0"/>
          </a:p>
          <a:p>
            <a:pPr lvl="1" indent="-285750"/>
            <a:r>
              <a:rPr lang="en-GB" altLang="en-US" dirty="0"/>
              <a:t>Second Outline Level</a:t>
            </a:r>
            <a:endParaRPr lang="en-GB" altLang="en-US" dirty="0"/>
          </a:p>
          <a:p>
            <a:pPr lvl="2" indent="-228600"/>
            <a:r>
              <a:rPr lang="en-GB" altLang="en-US" dirty="0"/>
              <a:t>Third Outline Level</a:t>
            </a:r>
            <a:endParaRPr lang="en-GB" altLang="en-US" dirty="0"/>
          </a:p>
          <a:p>
            <a:pPr lvl="3" indent="-228600"/>
            <a:r>
              <a:rPr lang="en-GB" altLang="en-US" dirty="0"/>
              <a:t>Fourth Outline Level</a:t>
            </a:r>
            <a:endParaRPr lang="en-GB" altLang="en-US" dirty="0"/>
          </a:p>
          <a:p>
            <a:pPr lvl="4" indent="-228600"/>
            <a:r>
              <a:rPr lang="en-GB" altLang="en-US" dirty="0"/>
              <a:t>Fifth Outline Level</a:t>
            </a:r>
            <a:endParaRPr lang="en-GB" altLang="en-US" dirty="0"/>
          </a:p>
          <a:p>
            <a:pPr lvl="4" indent="-228600"/>
            <a:r>
              <a:rPr lang="en-GB" altLang="en-US" dirty="0"/>
              <a:t>Sixth Outline Level</a:t>
            </a:r>
            <a:endParaRPr lang="en-GB" altLang="en-US" dirty="0"/>
          </a:p>
          <a:p>
            <a:pPr lvl="4" indent="-228600"/>
            <a:r>
              <a:rPr lang="en-GB" altLang="en-US" dirty="0"/>
              <a:t>Seventh Outline Level</a:t>
            </a:r>
            <a:endParaRPr lang="en-GB" altLang="en-US" dirty="0"/>
          </a:p>
          <a:p>
            <a:pPr lvl="4" indent="-228600"/>
            <a:r>
              <a:rPr lang="en-GB" altLang="en-US" dirty="0"/>
              <a:t>Eighth Outline Level</a:t>
            </a:r>
            <a:endParaRPr lang="en-GB" altLang="en-US" dirty="0"/>
          </a:p>
          <a:p>
            <a:pPr lvl="4" indent="-228600"/>
            <a:r>
              <a:rPr lang="en-GB" altLang="en-US" dirty="0"/>
              <a:t>Ninth Outline Level</a:t>
            </a:r>
            <a:endParaRPr lang="en-GB" altLang="en-US" dirty="0"/>
          </a:p>
        </p:txBody>
      </p:sp>
      <p:sp>
        <p:nvSpPr>
          <p:cNvPr id="1028" name="Text Box 1026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9" name="Text Box 1027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0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Slide Number Placeholder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>
            <a:lvl1pPr>
              <a:defRPr>
                <a:ea typeface="Arial" panose="020B0604020202020204" pitchFamily="34" charset="0"/>
              </a:defRPr>
            </a:lvl1pPr>
          </a:lstStyle>
          <a:p>
            <a:pPr lvl="0" defTabSz="0" eaLnBrk="1" fontAlgn="base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trike="noStrike" noProof="1" dirty="0" err="1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trike="noStrike" noProof="1" dirty="0" err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2pPr>
      <a:lvl3pPr marL="1143000" lvl="2" indent="-22860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3pPr>
      <a:lvl4pPr marL="1600200" lvl="3" indent="-22860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4pPr>
      <a:lvl5pPr marL="2057400" lvl="4" indent="-228600" algn="ctr" defTabSz="4495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j-cs"/>
        </a:defRPr>
      </a:lvl5pPr>
    </p:titleStyle>
    <p:bodyStyle>
      <a:lvl1pPr marL="342900" lvl="0" indent="-342900" algn="l" defTabSz="449580" eaLnBrk="0" fontAlgn="base" latinLnBrk="0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eaLnBrk="0" fontAlgn="base" latinLnBrk="0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58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44958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286000" lvl="5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743200" lvl="6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200400" lvl="7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657600" lvl="8" indent="-228600" algn="l" defTabSz="4495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Text Box 15360"/>
          <p:cNvSpPr txBox="1"/>
          <p:nvPr/>
        </p:nvSpPr>
        <p:spPr>
          <a:xfrm>
            <a:off x="296545" y="188595"/>
            <a:ext cx="8559165" cy="59594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noAutofit/>
          </a:bodyPr>
          <a:p>
            <a:pPr algn="ctr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 DE INVESTIŢII MAJORE  - 2024</a:t>
            </a:r>
            <a:endParaRPr lang="ro-RO" altLang="en-US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UNITĂȚI DE ÎNVĂŢĂMÂNT </a:t>
            </a:r>
            <a:r>
              <a:rPr lang="en-US" altLang="ro-RO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o-RO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46,90</a:t>
            </a:r>
            <a:r>
              <a:rPr lang="ro-RO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milioane lei</a:t>
            </a:r>
            <a:endParaRPr lang="en-US" altLang="ro-RO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o-RO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alt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Continuarea lucrărilor de reparații capitale/investiții la obiectivele de investiții: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RK Scoala Gimnaziala  nr.11, corp B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Finalizare Extindere Școala Gimnazială nr.30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Finalizare Construire cămin cazare elevi - Kronstadt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Extindere Liceul de Arte plastice H. M. Teutsch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Extindere Scoala Gimnaziala nr.14- corp A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Construire Gradinita in cartier Noua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2.  Încheiere și derulare contracte </a:t>
            </a:r>
            <a:r>
              <a:rPr lang="ro-RO" altLang="en-US" sz="1100" b="1" u="sng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de servicii de proiectare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pentru: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- Documentatii tehnice Eficientizare energetica in unitati de invatamant preuniversitar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- Documentatii tehnice Construire gradinite in cartiere (Tudor Arghezi, Tractorul -Coresi II,Stupini)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Documentatii tehnice extindere si construire Sala Sport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Colegiul de Stiinte ale Naturii "Emil Racovita"    </a:t>
            </a:r>
            <a:r>
              <a:rPr lang="ro-RO" alt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o-RO" alt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-Documentatii tehnice construire campus ( str.Scolii nr.11, Stupini)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Demararea procedurilor pentru achiziția contractelor de lucrări (proiectare și execuție)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Lucrări în unitățile de învățământ în vederea autorizării ISU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Construire Gradinita cartier Bartolomeu -Avangarden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- Construire Infrastructura educationala Gradinita si amenajari- Conexe- str. Ioan V.Socec nr.4</a:t>
            </a:r>
            <a:endParaRPr lang="ro-RO" altLang="en-US" sz="1100" b="1" dirty="0">
              <a:solidFill>
                <a:srgbClr val="000000"/>
              </a:solidFill>
              <a:cs typeface="Arial" panose="020B0604020202020204" pitchFamily="34" charset="0"/>
              <a:sym typeface="+mn-ea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            - Construire Gradinita in cartier Astra</a:t>
            </a:r>
            <a:endParaRPr lang="ro-RO" altLang="en-US" sz="1100" b="1" dirty="0">
              <a:solidFill>
                <a:srgbClr val="000000"/>
              </a:solidFill>
              <a:cs typeface="Arial" panose="020B0604020202020204" pitchFamily="34" charset="0"/>
              <a:sym typeface="+mn-ea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            - Extindere Gradinita nr.26</a:t>
            </a:r>
            <a:endParaRPr lang="ro-RO" altLang="en-US" sz="1100" b="1" dirty="0">
              <a:solidFill>
                <a:srgbClr val="000000"/>
              </a:solidFill>
              <a:cs typeface="Arial" panose="020B0604020202020204" pitchFamily="34" charset="0"/>
              <a:sym typeface="+mn-ea"/>
            </a:endParaRPr>
          </a:p>
          <a:p>
            <a:pPr indent="457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- Reabilitare Sala Sport Colegiul Tehnic Mircea Cristea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Igienizare și reparații curente în 86 unități de învățământ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Investitii in unitati de invatamant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Text Box 16384"/>
          <p:cNvSpPr txBox="1"/>
          <p:nvPr/>
        </p:nvSpPr>
        <p:spPr>
          <a:xfrm>
            <a:off x="224790" y="414020"/>
            <a:ext cx="8697595" cy="618680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spAutoFit/>
          </a:bodyPr>
          <a:p>
            <a:pPr marL="838200" indent="-838200" algn="ctr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 DE INVESTIŢII MAJORE - 2024</a:t>
            </a:r>
            <a:endParaRPr lang="ro-RO" altLang="en-US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 DEZVOLTARE  PUBLICĂ </a:t>
            </a:r>
            <a:r>
              <a:rPr lang="en-US" altLang="ro-RO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ro-RO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24,77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milioane lei</a:t>
            </a:r>
            <a:endParaRPr lang="en-US" altLang="ro-RO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Documentații tehnice pentru- Actualizare PUG Municipiul Brașov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Modernizare complex sportiv Stadionul Carpati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Ansambluri locuri de joacă, par</a:t>
            </a: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 sportive, elemente urbanistice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4.Construire Spital Clinic de Pneumoftiziologie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5.Complex Multifunctional- Sala Polivalenta Brasov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Statii de incarcare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7.Reabilitari monumente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8.Amanajari parcuri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 PROTECŢIA MEDIULUI </a:t>
            </a:r>
            <a:r>
              <a:rPr lang="ro-RO" altLang="en-US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o-RO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4,00</a:t>
            </a:r>
            <a:r>
              <a:rPr lang="ro-RO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milioane lei</a:t>
            </a:r>
            <a:endParaRPr lang="en-US" altLang="ro-RO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Închiderea depozitului de deşeuri Timiş - Triaj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 STRĂZI </a:t>
            </a:r>
            <a:r>
              <a:rPr lang="ro-RO" altLang="en-US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			</a:t>
            </a:r>
            <a:r>
              <a:rPr 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10,38</a:t>
            </a: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milioane lei</a:t>
            </a:r>
            <a:endParaRPr lang="en-US" altLang="ro-RO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Încheiere și derulare contracte de servicii de proiectare si executie pentru infrastructură: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Modernizare străzi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o-RO" alt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-Reabilitare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 poduri (str. Institutului-Ghimbășel,Plugar</a:t>
            </a:r>
            <a:r>
              <a:rPr lang="en-US" altLang="ro-RO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i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lor, Fântânii, Dârste nou-vechi)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Microsoft YaHei" panose="020B0503020204020204" pitchFamily="34" charset="-122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	       -Extindere si modernizare infrastructura rutiera si pietonala conform elementelor din P.U.Z. / P.U.G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Microsoft YaHei" panose="020B0503020204020204" pitchFamily="34" charset="-122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       -Parcare Subterană Gara Brașov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Microsoft YaHei" panose="020B0503020204020204" pitchFamily="34" charset="-122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	       - Lucrari de consolidare si refacere sistem rutier pe sectorul de drum DN1E Km 6+500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Microsoft YaHei" panose="020B0503020204020204" pitchFamily="34" charset="-122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Microsoft YaHei" panose="020B0503020204020204" pitchFamily="34" charset="-122"/>
              </a:rPr>
              <a:t>       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Extindere şi modernizare sistem de iluminat public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-Documentatii tehnice Acupunctura urbana-Modernizare si resistematizare 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600" b="1" i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E.  TURISM </a:t>
            </a:r>
            <a:r>
              <a:rPr lang="en-US" altLang="en-US" sz="1600" b="1" i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       	  		</a:t>
            </a:r>
            <a:r>
              <a:rPr lang="ro-RO" sz="1600" b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15,13</a:t>
            </a:r>
            <a:r>
              <a:rPr lang="en-US" altLang="en-US" sz="1600" b="1" dirty="0">
                <a:solidFill>
                  <a:schemeClr val="tx1"/>
                </a:solidFill>
                <a:cs typeface="Arial" panose="020B0604020202020204" pitchFamily="34" charset="0"/>
                <a:sym typeface="+mn-ea"/>
              </a:rPr>
              <a:t> </a:t>
            </a:r>
            <a:r>
              <a:rPr lang="en-US" altLang="ro-RO" sz="1600" b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milioane lei</a:t>
            </a:r>
            <a:endParaRPr lang="en-US" altLang="ro-RO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ro-RO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1. Extindere</a:t>
            </a:r>
            <a:r>
              <a:rPr lang="en-US" altLang="ro-RO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a</a:t>
            </a: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 şi eficientizarea domeniului schiabil în Poiana Braşov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2. Asigurarea întreținerii domeniului schiabil, respectiv întreținere pârtii, instalații de 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transport pe cablu și monitorizare acumulare Ruia</a:t>
            </a:r>
            <a:endParaRPr lang="ro-RO" altLang="en-US" sz="1100" b="1" dirty="0">
              <a:solidFill>
                <a:srgbClr val="000000"/>
              </a:solidFill>
              <a:cs typeface="Arial" panose="020B0604020202020204" pitchFamily="34" charset="0"/>
              <a:sym typeface="+mn-ea"/>
            </a:endParaRPr>
          </a:p>
          <a:p>
            <a:pPr marL="838200" indent="-838200" defTabSz="44958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3. Iluminat Partia Lupului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cs typeface="Arial" panose="020B0604020202020204" pitchFamily="34" charset="0"/>
                <a:sym typeface="+mn-ea"/>
              </a:rPr>
              <a:t>4.Iluminat drumul vechi Poiana Brasov - Pietrele lui Solomon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5.Sanie de vara</a:t>
            </a: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8200" indent="-838200" defTabSz="44958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altLang="en-US" sz="11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818" name="Rectangle 29704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19" name="Rectangle 29706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0" name="Rectangle 29709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1" name="Rectangle 29711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2" name="Rectangle 29713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3" name="Rectangle 29715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4" name="Rectangle 29717" descr="Imagini pentru modernizare sistem de iluminat brasov"/>
          <p:cNvSpPr>
            <a:spLocks noChangeAspect="1"/>
          </p:cNvSpPr>
          <p:nvPr/>
        </p:nvSpPr>
        <p:spPr>
          <a:xfrm>
            <a:off x="247650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5" name="Rectangle 29723" descr="Imagini pentru strada michael weiss nr.22"/>
          <p:cNvSpPr>
            <a:spLocks noChangeAspect="1"/>
          </p:cNvSpPr>
          <p:nvPr/>
        </p:nvSpPr>
        <p:spPr>
          <a:xfrm>
            <a:off x="247650" y="46038"/>
            <a:ext cx="4552950" cy="3028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6" name="Rectangle 29725" descr="Imagini pentru strada michael weiss nr.22"/>
          <p:cNvSpPr>
            <a:spLocks noChangeAspect="1"/>
          </p:cNvSpPr>
          <p:nvPr/>
        </p:nvSpPr>
        <p:spPr>
          <a:xfrm>
            <a:off x="146050" y="46038"/>
            <a:ext cx="4654550" cy="30289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3111</Words>
  <Application>WPS Presentation</Application>
  <PresentationFormat/>
  <Paragraphs>69</Paragraphs>
  <Slides>2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Times New Roman</vt:lpstr>
      <vt:lpstr>Microsoft YaHei</vt:lpstr>
      <vt:lpstr>Arial Unicode MS</vt:lpstr>
      <vt:lpstr/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Carmen.Coman</cp:lastModifiedBy>
  <cp:revision>179</cp:revision>
  <dcterms:created xsi:type="dcterms:W3CDTF">2016-01-28T11:25:00Z</dcterms:created>
  <dcterms:modified xsi:type="dcterms:W3CDTF">2024-01-25T12:28:57Z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2057-12.2.0.13431</vt:lpwstr>
  </property>
  <property fmtid="{D5CDD505-2E9C-101B-9397-08002B2CF9AE}" pid="3" name="ICV">
    <vt:lpwstr>69A3F692438D4E2F815D398339F73071_13</vt:lpwstr>
  </property>
</Properties>
</file>